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6" r:id="rId1"/>
  </p:sldMasterIdLst>
  <p:notesMasterIdLst>
    <p:notesMasterId r:id="rId21"/>
  </p:notesMasterIdLst>
  <p:handoutMasterIdLst>
    <p:handoutMasterId r:id="rId22"/>
  </p:handoutMasterIdLst>
  <p:sldIdLst>
    <p:sldId id="327" r:id="rId2"/>
    <p:sldId id="769" r:id="rId3"/>
    <p:sldId id="771" r:id="rId4"/>
    <p:sldId id="772" r:id="rId5"/>
    <p:sldId id="773" r:id="rId6"/>
    <p:sldId id="774" r:id="rId7"/>
    <p:sldId id="775" r:id="rId8"/>
    <p:sldId id="790" r:id="rId9"/>
    <p:sldId id="776" r:id="rId10"/>
    <p:sldId id="778" r:id="rId11"/>
    <p:sldId id="779" r:id="rId12"/>
    <p:sldId id="777" r:id="rId13"/>
    <p:sldId id="792" r:id="rId14"/>
    <p:sldId id="784" r:id="rId15"/>
    <p:sldId id="785" r:id="rId16"/>
    <p:sldId id="782" r:id="rId17"/>
    <p:sldId id="788" r:id="rId18"/>
    <p:sldId id="789" r:id="rId19"/>
    <p:sldId id="791" r:id="rId20"/>
  </p:sldIdLst>
  <p:sldSz cx="8229600" cy="5486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66"/>
    <a:srgbClr val="FFCC00"/>
    <a:srgbClr val="FF9966"/>
    <a:srgbClr val="FFCC66"/>
    <a:srgbClr val="3333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63543" autoAdjust="0"/>
  </p:normalViewPr>
  <p:slideViewPr>
    <p:cSldViewPr>
      <p:cViewPr varScale="1">
        <p:scale>
          <a:sx n="48" d="100"/>
          <a:sy n="48" d="100"/>
        </p:scale>
        <p:origin x="1110" y="54"/>
      </p:cViewPr>
      <p:guideLst>
        <p:guide orient="horz" pos="1728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kumimoji="1"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1"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kumimoji="1"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kumimoji="1" sz="1200" b="0">
                <a:latin typeface="Tahoma" pitchFamily="34" charset="0"/>
              </a:defRPr>
            </a:lvl1pPr>
          </a:lstStyle>
          <a:p>
            <a:pPr>
              <a:defRPr/>
            </a:pPr>
            <a:fld id="{B37B2A4D-1B73-4532-B2BF-10DA2BFD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7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9017EBFA-B93D-4E05-99C2-1DAAA743D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i="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081684-EE97-4687-A147-1CD1FE55AA97}" type="slidenum">
              <a:rPr lang="en-US" sz="1200" b="0"/>
              <a:pPr/>
              <a:t>1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249296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7EBFA-B93D-4E05-99C2-1DAAA743D5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1600699"/>
            <a:ext cx="8229600" cy="388570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1000"/>
                </a:schemeClr>
              </a:gs>
              <a:gs pos="51000">
                <a:schemeClr val="bg1">
                  <a:alpha val="3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5194300"/>
            <a:ext cx="1920240" cy="292100"/>
          </a:xfrm>
          <a:prstGeom prst="rect">
            <a:avLst/>
          </a:prstGeom>
        </p:spPr>
        <p:txBody>
          <a:bodyPr vert="horz" lIns="78373" tIns="39187" rIns="78373" bIns="39187" rtlCol="0" anchor="ctr"/>
          <a:lstStyle>
            <a:lvl1pPr algn="l">
              <a:defRPr sz="9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6160" y="5194300"/>
            <a:ext cx="3291840" cy="292100"/>
          </a:xfrm>
          <a:prstGeom prst="rect">
            <a:avLst/>
          </a:prstGeom>
        </p:spPr>
        <p:txBody>
          <a:bodyPr vert="horz" lIns="0" tIns="39187" rIns="0" bIns="39187" rtlCol="0" anchor="ctr"/>
          <a:lstStyle>
            <a:lvl1pPr marL="0" algn="ctr" defTabSz="783732" rtl="0" eaLnBrk="1" latinLnBrk="0" hangingPunct="1">
              <a:defRPr sz="900" b="1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5194300"/>
            <a:ext cx="480060" cy="292100"/>
          </a:xfrm>
          <a:prstGeom prst="rect">
            <a:avLst/>
          </a:prstGeom>
        </p:spPr>
        <p:txBody>
          <a:bodyPr vert="horz" lIns="78373" tIns="78373" rIns="78373" bIns="78373" rtlCol="0" anchor="ctr"/>
          <a:lstStyle>
            <a:lvl1pPr algn="l">
              <a:defRPr sz="9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7CBCC1A-42E3-4097-83D4-4EABE6C612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1" name="Picture 20" descr="ASUbird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573" y="4894580"/>
            <a:ext cx="1248728" cy="287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137" y="914400"/>
            <a:ext cx="7019448" cy="989704"/>
          </a:xfrm>
        </p:spPr>
        <p:txBody>
          <a:bodyPr anchor="b" anchorCtr="0"/>
          <a:lstStyle>
            <a:lvl1pPr algn="r">
              <a:lnSpc>
                <a:spcPts val="4286"/>
              </a:lnSpc>
              <a:defRPr sz="39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620" y="2133600"/>
            <a:ext cx="4961965" cy="372932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9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2880360" y="2499365"/>
            <a:ext cx="4663440" cy="7168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389120" y="5235245"/>
            <a:ext cx="1645920" cy="731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1402080"/>
            <a:ext cx="4746843" cy="862830"/>
          </a:xfrm>
          <a:prstGeom prst="rect">
            <a:avLst/>
          </a:prstGeom>
          <a:effectLst>
            <a:outerShdw dist="25400" dir="16200000">
              <a:schemeClr val="bg1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377440"/>
            <a:ext cx="8229600" cy="310896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1000"/>
                </a:schemeClr>
              </a:gs>
              <a:gs pos="51000">
                <a:schemeClr val="bg1">
                  <a:alpha val="3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" y="1584960"/>
            <a:ext cx="4068723" cy="739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0446" y="452846"/>
            <a:ext cx="7609114" cy="17068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31" y="1097280"/>
            <a:ext cx="3291840" cy="878666"/>
          </a:xfrm>
        </p:spPr>
        <p:txBody>
          <a:bodyPr anchor="b"/>
          <a:lstStyle>
            <a:lvl1pPr algn="l">
              <a:defRPr sz="31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229" y="523414"/>
            <a:ext cx="3472891" cy="4231466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531" y="2560320"/>
            <a:ext cx="3291840" cy="21945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91866" indent="0">
              <a:buNone/>
              <a:defRPr sz="1000"/>
            </a:lvl2pPr>
            <a:lvl3pPr marL="783732" indent="0">
              <a:buNone/>
              <a:defRPr sz="900"/>
            </a:lvl3pPr>
            <a:lvl4pPr marL="1175598" indent="0">
              <a:buNone/>
              <a:defRPr sz="800"/>
            </a:lvl4pPr>
            <a:lvl5pPr marL="1567464" indent="0">
              <a:buNone/>
              <a:defRPr sz="800"/>
            </a:lvl5pPr>
            <a:lvl6pPr marL="1959331" indent="0">
              <a:buNone/>
              <a:defRPr sz="800"/>
            </a:lvl6pPr>
            <a:lvl7pPr marL="2351197" indent="0">
              <a:buNone/>
              <a:defRPr sz="800"/>
            </a:lvl7pPr>
            <a:lvl8pPr marL="2743063" indent="0">
              <a:buNone/>
              <a:defRPr sz="800"/>
            </a:lvl8pPr>
            <a:lvl9pPr marL="31349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1C87E-E7A4-4480-AC25-CC0D527D43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411480" y="304800"/>
            <a:ext cx="7406640" cy="9509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dirty="0">
              <a:solidFill>
                <a:schemeClr val="accent1"/>
              </a:solidFill>
            </a:endParaRPr>
          </a:p>
        </p:txBody>
      </p:sp>
      <p:pic>
        <p:nvPicPr>
          <p:cNvPr id="20" name="Picture 19" descr="ASUbird_logo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33" y="4894580"/>
            <a:ext cx="1248728" cy="2870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212080" y="5235245"/>
            <a:ext cx="1645920" cy="731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706881"/>
            <a:ext cx="7086600" cy="3072130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184E3-329A-4C45-B771-73B1616727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4784" y="554991"/>
            <a:ext cx="1341916" cy="43459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eaVert" tIns="39187" bIns="39187"/>
          <a:lstStyle>
            <a:lvl1pPr algn="l">
              <a:defRPr>
                <a:noFill/>
              </a:defRPr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stylejjjjjjjjjjjj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554991"/>
            <a:ext cx="5280660" cy="4345940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704241" y="1481617"/>
            <a:ext cx="1706880" cy="328613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298734" y="3859054"/>
            <a:ext cx="2926080" cy="328613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64160" y="414815"/>
            <a:ext cx="426723" cy="328613"/>
          </a:xfrm>
        </p:spPr>
        <p:txBody>
          <a:bodyPr/>
          <a:lstStyle/>
          <a:p>
            <a:pPr>
              <a:defRPr/>
            </a:pPr>
            <a:fld id="{010D59D2-4600-4B7B-A664-852E1C4CF5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 descr="ASUbird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4928" y="3868261"/>
            <a:ext cx="1109980" cy="32289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5400000">
            <a:off x="-453085" y="4019245"/>
            <a:ext cx="1463040" cy="823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52538" y="2086647"/>
            <a:ext cx="4548570" cy="1046406"/>
          </a:xfrm>
          <a:prstGeom prst="rect">
            <a:avLst/>
          </a:prstGeom>
          <a:effectLst>
            <a:outerShdw dist="25400" dir="16200000">
              <a:schemeClr val="bg1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7220" y="160768"/>
            <a:ext cx="7018021" cy="10584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014" y="1645921"/>
            <a:ext cx="3291840" cy="307213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8177" y="1645921"/>
            <a:ext cx="3291840" cy="3072130"/>
          </a:xfr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3450-5F82-4567-9C7B-E05D0D1A4F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049" y="1632065"/>
            <a:ext cx="3291840" cy="584332"/>
          </a:xfrm>
        </p:spPr>
        <p:txBody>
          <a:bodyPr tIns="0" bIns="0" anchor="b" anchorCtr="0">
            <a:noAutofit/>
          </a:bodyPr>
          <a:lstStyle>
            <a:lvl1pPr marL="0" indent="0" algn="ctr">
              <a:lnSpc>
                <a:spcPts val="2571"/>
              </a:lnSpc>
              <a:spcBef>
                <a:spcPts val="257"/>
              </a:spcBef>
              <a:buNone/>
              <a:defRPr sz="2100" b="1" spc="-129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49" y="2237740"/>
            <a:ext cx="3291840" cy="256032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5229" y="1632065"/>
            <a:ext cx="3291840" cy="584332"/>
          </a:xfrm>
        </p:spPr>
        <p:txBody>
          <a:bodyPr tIns="0" bIns="0" anchor="b" anchorCtr="0">
            <a:noAutofit/>
          </a:bodyPr>
          <a:lstStyle>
            <a:lvl1pPr marL="0" indent="0" algn="ctr">
              <a:lnSpc>
                <a:spcPts val="2571"/>
              </a:lnSpc>
              <a:spcBef>
                <a:spcPts val="257"/>
              </a:spcBef>
              <a:buNone/>
              <a:defRPr sz="2100" b="1" spc="-129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91866" indent="0">
              <a:buNone/>
              <a:defRPr sz="1700" b="1"/>
            </a:lvl2pPr>
            <a:lvl3pPr marL="783732" indent="0">
              <a:buNone/>
              <a:defRPr sz="1500" b="1"/>
            </a:lvl3pPr>
            <a:lvl4pPr marL="1175598" indent="0">
              <a:buNone/>
              <a:defRPr sz="1400" b="1"/>
            </a:lvl4pPr>
            <a:lvl5pPr marL="1567464" indent="0">
              <a:buNone/>
              <a:defRPr sz="1400" b="1"/>
            </a:lvl5pPr>
            <a:lvl6pPr marL="1959331" indent="0">
              <a:buNone/>
              <a:defRPr sz="1400" b="1"/>
            </a:lvl6pPr>
            <a:lvl7pPr marL="2351197" indent="0">
              <a:buNone/>
              <a:defRPr sz="1400" b="1"/>
            </a:lvl7pPr>
            <a:lvl8pPr marL="2743063" indent="0">
              <a:buNone/>
              <a:defRPr sz="1400" b="1"/>
            </a:lvl8pPr>
            <a:lvl9pPr marL="3134929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5229" y="2237740"/>
            <a:ext cx="3291840" cy="256032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8067B-61E0-4F54-AA4F-9C56F128ED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34640" y="3517821"/>
            <a:ext cx="2560320" cy="1429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5" y="1706880"/>
            <a:ext cx="70637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2601-280B-43DB-AF66-314C4D93E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88645" y="3320452"/>
            <a:ext cx="70637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5229" y="1706881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2601-280B-43DB-AF66-314C4D93E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345229" y="3320453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588677" y="1706881"/>
            <a:ext cx="3291840" cy="307213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5229" y="1706880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2601-280B-43DB-AF66-314C4D93E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345229" y="3320452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593015" y="1706880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93015" y="3320452"/>
            <a:ext cx="3291840" cy="1463040"/>
          </a:xfrm>
        </p:spPr>
        <p:txBody>
          <a:bodyPr>
            <a:normAutofit/>
          </a:bodyPr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5C16E-090F-4392-9F03-9D43EA4BA0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06DE8-77BF-4638-9FCE-1AFF3D4D6B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600699"/>
            <a:ext cx="8229600" cy="388570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1000"/>
                </a:schemeClr>
              </a:gs>
              <a:gs pos="51000">
                <a:schemeClr val="bg1">
                  <a:alpha val="3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160768"/>
            <a:ext cx="7018021" cy="1058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78373" tIns="0" rIns="78373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45921"/>
            <a:ext cx="7018020" cy="3072130"/>
          </a:xfrm>
          <a:prstGeom prst="rect">
            <a:avLst/>
          </a:prstGeom>
        </p:spPr>
        <p:txBody>
          <a:bodyPr vert="horz" lIns="78373" tIns="0" rIns="78373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5194300"/>
            <a:ext cx="1920240" cy="292100"/>
          </a:xfrm>
          <a:prstGeom prst="rect">
            <a:avLst/>
          </a:prstGeom>
        </p:spPr>
        <p:txBody>
          <a:bodyPr vert="horz" lIns="78373" tIns="39187" rIns="78373" bIns="39187" rtlCol="0" anchor="ctr"/>
          <a:lstStyle>
            <a:lvl1pPr algn="l">
              <a:defRPr sz="9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9120" y="5194300"/>
            <a:ext cx="3291840" cy="292100"/>
          </a:xfrm>
          <a:prstGeom prst="rect">
            <a:avLst/>
          </a:prstGeom>
        </p:spPr>
        <p:txBody>
          <a:bodyPr vert="horz" lIns="0" tIns="39187" rIns="0" bIns="39187" rtlCol="0" anchor="ctr"/>
          <a:lstStyle>
            <a:lvl1pPr marL="0" algn="ctr" defTabSz="783732" rtl="0" eaLnBrk="1" latinLnBrk="0" hangingPunct="1">
              <a:defRPr sz="900" b="1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Higher Education Research Institute, 2001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5194300"/>
            <a:ext cx="480060" cy="292100"/>
          </a:xfrm>
          <a:prstGeom prst="rect">
            <a:avLst/>
          </a:prstGeom>
        </p:spPr>
        <p:txBody>
          <a:bodyPr vert="horz" lIns="78373" tIns="78373" rIns="78373" bIns="78373" rtlCol="0" anchor="ctr"/>
          <a:lstStyle>
            <a:lvl1pPr algn="l">
              <a:defRPr sz="9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AAF2601-280B-43DB-AF66-314C4D93E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11" descr="ASUbird_logo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03533" y="4894580"/>
            <a:ext cx="1248728" cy="2870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12080" y="5235245"/>
            <a:ext cx="1645920" cy="731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73" tIns="39187" rIns="78373" bIns="39187" rtlCol="0" anchor="ctr"/>
          <a:lstStyle/>
          <a:p>
            <a:pPr algn="ctr"/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0375" y="783091"/>
            <a:ext cx="4746843" cy="862830"/>
          </a:xfrm>
          <a:prstGeom prst="rect">
            <a:avLst/>
          </a:prstGeom>
          <a:effectLst>
            <a:outerShdw dist="25400" dir="16200000">
              <a:schemeClr val="bg1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hdr="0" ftr="0" dt="0"/>
  <p:txStyles>
    <p:titleStyle>
      <a:lvl1pPr algn="l" defTabSz="783732" rtl="0" eaLnBrk="1" latinLnBrk="0" hangingPunct="1">
        <a:lnSpc>
          <a:spcPts val="3771"/>
        </a:lnSpc>
        <a:spcBef>
          <a:spcPct val="0"/>
        </a:spcBef>
        <a:buNone/>
        <a:defRPr sz="3800" b="0" kern="1200" spc="-129">
          <a:solidFill>
            <a:schemeClr val="tx1"/>
          </a:solidFill>
          <a:effectLst/>
          <a:latin typeface="Times New Roman"/>
          <a:ea typeface="+mj-ea"/>
          <a:cs typeface="Times New Roman"/>
        </a:defRPr>
      </a:lvl1pPr>
    </p:titleStyle>
    <p:bodyStyle>
      <a:lvl1pPr marL="242195" indent="-242195" algn="l" defTabSz="783732" rtl="0" eaLnBrk="1" latinLnBrk="0" hangingPunct="1">
        <a:spcBef>
          <a:spcPts val="1543"/>
        </a:spcBef>
        <a:buClr>
          <a:schemeClr val="accent1"/>
        </a:buClr>
        <a:buSzPct val="75000"/>
        <a:buFontTx/>
        <a:buNone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95275" indent="-253080" algn="l" defTabSz="783732" rtl="0" eaLnBrk="1" latinLnBrk="0" hangingPunct="1">
        <a:spcBef>
          <a:spcPts val="514"/>
        </a:spcBef>
        <a:buClr>
          <a:schemeClr val="accent1"/>
        </a:buClr>
        <a:buSzPct val="75000"/>
        <a:buFont typeface="Wingdings" charset="2"/>
        <a:buChar char="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7470" indent="-242195" algn="l" defTabSz="783732" rtl="0" eaLnBrk="1" latinLnBrk="0" hangingPunct="1">
        <a:spcBef>
          <a:spcPts val="514"/>
        </a:spcBef>
        <a:buClr>
          <a:schemeClr val="accent1"/>
        </a:buClr>
        <a:buSzPct val="75000"/>
        <a:buFont typeface="Wingdings" charset="2"/>
        <a:buChar char="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79665" indent="-242195" algn="l" defTabSz="783732" rtl="0" eaLnBrk="1" latinLnBrk="0" hangingPunct="1">
        <a:spcBef>
          <a:spcPts val="514"/>
        </a:spcBef>
        <a:buClr>
          <a:schemeClr val="accent1"/>
        </a:buClr>
        <a:buSzPct val="75000"/>
        <a:buFont typeface="Wingdings" charset="2"/>
        <a:buChar char="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21860" indent="-242195" algn="l" defTabSz="783732" rtl="0" eaLnBrk="1" latinLnBrk="0" hangingPunct="1">
        <a:spcBef>
          <a:spcPts val="514"/>
        </a:spcBef>
        <a:buClr>
          <a:schemeClr val="accent1"/>
        </a:buClr>
        <a:buSzPct val="75000"/>
        <a:buFont typeface="Wingdings" charset="2"/>
        <a:buChar char="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155264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7130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30862" indent="-195933" algn="l" defTabSz="78373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fersymposium.appstate.edu/tool-ki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umpstart.appstate.edu/" TargetMode="External"/><Relationship Id="rId4" Type="http://schemas.openxmlformats.org/officeDocument/2006/relationships/hyperlink" Target="http://irap.appstate.edu/institutional-research/reports-studi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5943600" cy="1371600"/>
          </a:xfrm>
        </p:spPr>
        <p:txBody>
          <a:bodyPr/>
          <a:lstStyle/>
          <a:p>
            <a:pPr algn="l" eaLnBrk="1" hangingPunct="1"/>
            <a:r>
              <a:rPr lang="en-US" sz="3600" i="1" dirty="0" smtClean="0">
                <a:latin typeface="Georgia" pitchFamily="18" charset="0"/>
              </a:rPr>
              <a:t>Transfer Students at</a:t>
            </a:r>
            <a:r>
              <a:rPr lang="en-US" sz="2600" i="1" dirty="0" smtClean="0">
                <a:latin typeface="Georgia" pitchFamily="18" charset="0"/>
              </a:rPr>
              <a:t/>
            </a:r>
            <a:br>
              <a:rPr lang="en-US" sz="2600" i="1" dirty="0" smtClean="0">
                <a:latin typeface="Georgia" pitchFamily="18" charset="0"/>
              </a:rPr>
            </a:br>
            <a:r>
              <a:rPr lang="en-US" sz="3600" i="1" dirty="0" smtClean="0">
                <a:latin typeface="Georgia" pitchFamily="18" charset="0"/>
              </a:rPr>
              <a:t>Appalachian State University</a:t>
            </a:r>
          </a:p>
        </p:txBody>
      </p:sp>
      <p:sp>
        <p:nvSpPr>
          <p:cNvPr id="3076" name="Text Box 20"/>
          <p:cNvSpPr txBox="1">
            <a:spLocks noChangeArrowheads="1"/>
          </p:cNvSpPr>
          <p:nvPr/>
        </p:nvSpPr>
        <p:spPr bwMode="auto">
          <a:xfrm>
            <a:off x="457200" y="4191000"/>
            <a:ext cx="7016750" cy="7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8" tIns="43213" rIns="86428" bIns="43213">
            <a:spAutoFit/>
          </a:bodyPr>
          <a:lstStyle>
            <a:lvl1pPr defTabSz="97948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948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948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948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9488" eaLnBrk="0" hangingPunct="0">
              <a:defRPr sz="3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0" i="1" dirty="0" smtClean="0">
                <a:latin typeface="Georgia" pitchFamily="18" charset="0"/>
              </a:rPr>
              <a:t>Heather Langdon, Institutional </a:t>
            </a:r>
            <a:r>
              <a:rPr lang="en-US" sz="1400" b="0" i="1" dirty="0">
                <a:latin typeface="Georgia" pitchFamily="18" charset="0"/>
              </a:rPr>
              <a:t>Research, Assessment, and Planning (</a:t>
            </a:r>
            <a:r>
              <a:rPr lang="en-US" sz="1400" b="0" i="1" dirty="0" smtClean="0">
                <a:latin typeface="Georgia" pitchFamily="18" charset="0"/>
              </a:rPr>
              <a:t>IRAP)</a:t>
            </a:r>
            <a:br>
              <a:rPr lang="en-US" sz="1400" b="0" i="1" dirty="0" smtClean="0">
                <a:latin typeface="Georgia" pitchFamily="18" charset="0"/>
              </a:rPr>
            </a:br>
            <a:r>
              <a:rPr lang="en-US" sz="1400" b="0" i="1" dirty="0" smtClean="0">
                <a:latin typeface="Georgia" pitchFamily="18" charset="0"/>
              </a:rPr>
              <a:t>Phil Lewis, Jump Start Appalachian</a:t>
            </a:r>
            <a:r>
              <a:rPr lang="en-US" sz="1400" b="0" i="1" dirty="0">
                <a:latin typeface="Georgia" pitchFamily="18" charset="0"/>
              </a:rPr>
              <a:t/>
            </a:r>
            <a:br>
              <a:rPr lang="en-US" sz="1400" b="0" i="1" dirty="0">
                <a:latin typeface="Georgia" pitchFamily="18" charset="0"/>
              </a:rPr>
            </a:br>
            <a:r>
              <a:rPr lang="en-US" sz="1400" b="0" i="1" dirty="0" smtClean="0">
                <a:latin typeface="Georgia" pitchFamily="18" charset="0"/>
              </a:rPr>
              <a:t>September 2013</a:t>
            </a:r>
            <a:endParaRPr lang="en-US" sz="1400" b="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majors do they choose?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" name="Picture 4" descr="C:\Users\langdonhh\Desktop\TransferSymp_Presentation\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71" y="609600"/>
            <a:ext cx="2444388" cy="1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" y="1905000"/>
            <a:ext cx="3810000" cy="338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1"/>
            <a:ext cx="7178040" cy="3072130"/>
          </a:xfrm>
        </p:spPr>
        <p:txBody>
          <a:bodyPr/>
          <a:lstStyle/>
          <a:p>
            <a:r>
              <a:rPr lang="en-US" dirty="0" smtClean="0"/>
              <a:t>How many are in my classes?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" name="Picture 4" descr="C:\Users\langdonhh\Desktop\TransferSymp_Presentation\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3592"/>
            <a:ext cx="2444388" cy="1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4" y="2063814"/>
            <a:ext cx="433189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398648" cy="403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graduate?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8" name="Picture 3" descr="C:\Users\langdonhh\Desktop\TransferSymp_Presentation\grad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66" y="533400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81200"/>
            <a:ext cx="403712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295730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Time to Degree:  </a:t>
            </a:r>
            <a:br>
              <a:rPr lang="en-US" sz="1600" dirty="0" smtClean="0"/>
            </a:br>
            <a:r>
              <a:rPr lang="en-US" sz="1600" dirty="0" smtClean="0"/>
              <a:t>2.6 Years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9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graduate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3" descr="C:\Users\langdonhh\Desktop\TransferSymp_Presentation\gradu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66" y="304800"/>
            <a:ext cx="27736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6" y="2291486"/>
            <a:ext cx="533758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MAP-Works Surveys</a:t>
            </a:r>
          </a:p>
          <a:p>
            <a:r>
              <a:rPr lang="en-US" sz="2000" i="1" dirty="0" smtClean="0"/>
              <a:t>Fall Transition Survey </a:t>
            </a:r>
            <a:r>
              <a:rPr lang="en-US" sz="2000" b="1" u="sng" dirty="0" smtClean="0"/>
              <a:t>Positive</a:t>
            </a:r>
            <a:r>
              <a:rPr lang="en-US" sz="2000" b="1" dirty="0" smtClean="0"/>
              <a:t> </a:t>
            </a:r>
            <a:r>
              <a:rPr lang="en-US" sz="2000" dirty="0" smtClean="0"/>
              <a:t>Ratings (7 Point Scale)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Commitment to, and Satisfaction with, Appalachian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Self Assessments of Academic Behaviors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Living Environment (Off-campus) (On-campus not assessed)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MAP-Works Surveys</a:t>
            </a:r>
          </a:p>
          <a:p>
            <a:r>
              <a:rPr lang="en-US" sz="2000" i="1" dirty="0" smtClean="0"/>
              <a:t>Fall Transition Survey </a:t>
            </a:r>
            <a:r>
              <a:rPr lang="en-US" sz="2000" b="1" u="sng" dirty="0" smtClean="0"/>
              <a:t>Negative</a:t>
            </a:r>
            <a:r>
              <a:rPr lang="en-US" sz="2000" b="1" dirty="0" smtClean="0"/>
              <a:t> </a:t>
            </a:r>
            <a:r>
              <a:rPr lang="en-US" sz="2000" dirty="0" smtClean="0"/>
              <a:t>Ratings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Homesickness “Distressed”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Financial Means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Peer Connections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Social Integration</a:t>
            </a:r>
          </a:p>
          <a:p>
            <a:pPr marL="0" indent="0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Graduating Senior Survey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High satisfaction with their ASU education (95%)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High satisfaction with faculty interactions (93%)</a:t>
            </a:r>
          </a:p>
          <a:p>
            <a:pPr marL="0" indent="0"/>
            <a:r>
              <a:rPr lang="en-US" sz="2400" b="1" dirty="0" smtClean="0"/>
              <a:t>NSSE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Did not work with faculty on activities other than coursework (49%)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9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018020" cy="2279651"/>
          </a:xfrm>
        </p:spPr>
        <p:txBody>
          <a:bodyPr/>
          <a:lstStyle/>
          <a:p>
            <a:pPr algn="ctr"/>
            <a:r>
              <a:rPr lang="en-US" sz="2400" b="1" i="1" dirty="0" smtClean="0"/>
              <a:t>Come to the Student Panel later today!</a:t>
            </a:r>
            <a:endParaRPr lang="en-US" sz="20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2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645920"/>
            <a:ext cx="7018020" cy="3688079"/>
          </a:xfrm>
        </p:spPr>
        <p:txBody>
          <a:bodyPr/>
          <a:lstStyle/>
          <a:p>
            <a:r>
              <a:rPr lang="en-US" sz="2400" b="1" dirty="0" smtClean="0"/>
              <a:t>For More Information</a:t>
            </a:r>
            <a:br>
              <a:rPr lang="en-US" sz="2400" b="1" dirty="0" smtClean="0"/>
            </a:b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Transfer </a:t>
            </a:r>
            <a:r>
              <a:rPr lang="en-US" sz="2000" b="1" dirty="0"/>
              <a:t>Symposium </a:t>
            </a:r>
            <a:r>
              <a:rPr lang="en-US" sz="2000" b="1" dirty="0" smtClean="0"/>
              <a:t>Tool-Kit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transfersymposium.appstate.edu/tool-kit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Transfer </a:t>
            </a:r>
            <a:r>
              <a:rPr lang="en-US" sz="2000" b="1" dirty="0"/>
              <a:t>Talking Points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800" dirty="0">
                <a:solidFill>
                  <a:schemeClr val="tx1"/>
                </a:solidFill>
                <a:hlinkClick r:id="rId4"/>
              </a:rPr>
              <a:t>http://irap.appstate.edu/institutional-research/reports-studies</a:t>
            </a: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Jump Start Appalachian</a:t>
            </a:r>
            <a:br>
              <a:rPr lang="en-US" sz="2000" b="1" dirty="0" smtClean="0"/>
            </a:b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jumpstart.appstate.edu</a:t>
            </a:r>
            <a:r>
              <a:rPr lang="en-US" sz="1800" dirty="0">
                <a:hlinkClick r:id="rId5"/>
              </a:rPr>
              <a:t>/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4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018020" cy="3764279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What impressions do you have about this session?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How can you use the </a:t>
            </a:r>
            <a:r>
              <a:rPr lang="en-US" sz="2400" b="1"/>
              <a:t>data</a:t>
            </a:r>
            <a:r>
              <a:rPr lang="en-US" sz="2400" b="1" smtClean="0"/>
              <a:t>/</a:t>
            </a:r>
            <a:br>
              <a:rPr lang="en-US" sz="2400" b="1" smtClean="0"/>
            </a:br>
            <a:r>
              <a:rPr lang="en-US" sz="2400" b="1" smtClean="0"/>
              <a:t>what </a:t>
            </a:r>
            <a:r>
              <a:rPr lang="en-US" sz="2400" b="1" dirty="0" smtClean="0"/>
              <a:t>did you learn?</a:t>
            </a:r>
            <a:endParaRPr lang="en-US" sz="24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Are you aware of working with any transfer students last year?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Did transfer students you worked with have issues </a:t>
            </a:r>
            <a:r>
              <a:rPr lang="en-US" sz="2400" b="1" dirty="0" smtClean="0"/>
              <a:t>that would </a:t>
            </a:r>
            <a:r>
              <a:rPr lang="en-US" sz="2400" b="1" dirty="0"/>
              <a:t>be helpful for us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9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Transfer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6" name="Picture 2" descr="C:\Users\langdonhh\Desktop\TransferSymp_Presentation\orient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" y="15240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gdonhh\Desktop\TransferSymp_Presentation\gradu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2565688" cy="18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ngdonhh\Desktop\TransferSymp_Presentation\Classr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262761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do we have?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" name="Picture 2" descr="C:\Users\langdonhh\Desktop\TransferSymp_Presentation\orienta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25908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54435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Transfer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they come from?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198"/>
            <a:ext cx="4038600" cy="277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Transfer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they come from?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4754"/>
            <a:ext cx="6248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Transfer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8"/>
            <a:ext cx="1905000" cy="204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4508"/>
            <a:ext cx="4419600" cy="317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Transfer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52008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age: 21.5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999"/>
            <a:ext cx="3810000" cy="348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Transfer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" y="1645920"/>
            <a:ext cx="7018020" cy="3307079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What do they bring?</a:t>
            </a:r>
          </a:p>
          <a:p>
            <a:pPr marL="0" indent="0"/>
            <a:r>
              <a:rPr lang="en-US" dirty="0" smtClean="0"/>
              <a:t>Fall 2012 New Transfer Student Cohort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20% Enrolled with Gen Ed/Core Met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205 (22%) enrolled with Associate’s degree </a:t>
            </a:r>
            <a:r>
              <a:rPr lang="en-US" dirty="0" smtClean="0"/>
              <a:t>completed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Average Number of Credits Transferred: 50 Credit Hours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Credit Ranges</a:t>
            </a:r>
          </a:p>
          <a:p>
            <a:pPr marL="538830" lvl="1" indent="-285750">
              <a:buFont typeface="Arial" pitchFamily="34" charset="0"/>
              <a:buChar char="•"/>
            </a:pPr>
            <a:r>
              <a:rPr lang="en-US" smtClean="0"/>
              <a:t>64% </a:t>
            </a:r>
            <a:r>
              <a:rPr lang="en-US" dirty="0" smtClean="0"/>
              <a:t>Transferred 59 Credit Hours or Less</a:t>
            </a:r>
          </a:p>
          <a:p>
            <a:pPr marL="538830" lvl="1" indent="-285750">
              <a:buFont typeface="Arial" pitchFamily="34" charset="0"/>
              <a:buChar char="•"/>
            </a:pPr>
            <a:r>
              <a:rPr lang="en-US" dirty="0" smtClean="0"/>
              <a:t>36% Transferred 60 Credit Hours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7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Students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their </a:t>
            </a:r>
            <a:r>
              <a:rPr lang="en-US" dirty="0"/>
              <a:t>a</a:t>
            </a:r>
            <a:r>
              <a:rPr lang="en-US" dirty="0" smtClean="0"/>
              <a:t>cademic standing?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F07-453B-4212-9104-10D7AAC721E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29676"/>
            <a:ext cx="2601135" cy="31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langdonhh\Desktop\TransferSymp_Presentation\Class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71" y="399288"/>
            <a:ext cx="2444388" cy="1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5999"/>
            <a:ext cx="3886200" cy="230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ustom 17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000000"/>
      </a:accent1>
      <a:accent2>
        <a:srgbClr val="FFCC33"/>
      </a:accent2>
      <a:accent3>
        <a:srgbClr val="800000"/>
      </a:accent3>
      <a:accent4>
        <a:srgbClr val="686900"/>
      </a:accent4>
      <a:accent5>
        <a:srgbClr val="2A578C"/>
      </a:accent5>
      <a:accent6>
        <a:srgbClr val="999999"/>
      </a:accent6>
      <a:hlink>
        <a:srgbClr val="FFCC33"/>
      </a:hlink>
      <a:folHlink>
        <a:srgbClr val="FFCC3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ASU_titlemark_headers_2011_TEMPLATE</Template>
  <TotalTime>63913</TotalTime>
  <Words>368</Words>
  <Application>Microsoft Office PowerPoint</Application>
  <PresentationFormat>Custom</PresentationFormat>
  <Paragraphs>105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Wingdings</vt:lpstr>
      <vt:lpstr>Codex</vt:lpstr>
      <vt:lpstr>Transfer Students at Appalachian State University</vt:lpstr>
      <vt:lpstr>Who Are Our Transfer Students?</vt:lpstr>
      <vt:lpstr>Who Are Our  Transfer Students?</vt:lpstr>
      <vt:lpstr>Who Are Our Transfer Students?</vt:lpstr>
      <vt:lpstr>Who Are Our Transfer Students?</vt:lpstr>
      <vt:lpstr>Who Are Our Transfer Students?</vt:lpstr>
      <vt:lpstr>Who Are Our Transfer Students?</vt:lpstr>
      <vt:lpstr>Who Are Our Transfer Students?</vt:lpstr>
      <vt:lpstr>Who Are Our  Transfer Students?</vt:lpstr>
      <vt:lpstr>Who Are Our  Transfer Students?</vt:lpstr>
      <vt:lpstr>Who Are Our  Transfer Students?</vt:lpstr>
      <vt:lpstr>Who Are Our  Transfer Students?</vt:lpstr>
      <vt:lpstr>Who Are Our  Transfer Students?</vt:lpstr>
      <vt:lpstr>What Do They Tell Us?</vt:lpstr>
      <vt:lpstr>What Do They Tell Us?</vt:lpstr>
      <vt:lpstr>What Do They Tell Us?</vt:lpstr>
      <vt:lpstr>What Do They Tell Us?</vt:lpstr>
      <vt:lpstr>Who Are Our Transfer Students?</vt:lpstr>
      <vt:lpstr>Table Discussion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 Forum, 5Jan07</dc:title>
  <dc:creator>Bobby Sharp</dc:creator>
  <cp:lastModifiedBy>Morton, Kimberly Ann</cp:lastModifiedBy>
  <cp:revision>1455</cp:revision>
  <cp:lastPrinted>2013-09-03T14:34:00Z</cp:lastPrinted>
  <dcterms:created xsi:type="dcterms:W3CDTF">1998-05-05T14:12:02Z</dcterms:created>
  <dcterms:modified xsi:type="dcterms:W3CDTF">2018-06-22T18:39:25Z</dcterms:modified>
</cp:coreProperties>
</file>